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8"/>
  </p:notesMasterIdLst>
  <p:sldIdLst>
    <p:sldId id="256" r:id="rId2"/>
    <p:sldId id="270" r:id="rId3"/>
    <p:sldId id="264" r:id="rId4"/>
    <p:sldId id="284" r:id="rId5"/>
    <p:sldId id="258" r:id="rId6"/>
    <p:sldId id="259" r:id="rId7"/>
    <p:sldId id="260" r:id="rId8"/>
    <p:sldId id="261" r:id="rId9"/>
    <p:sldId id="262" r:id="rId10"/>
    <p:sldId id="263" r:id="rId11"/>
    <p:sldId id="271" r:id="rId12"/>
    <p:sldId id="266" r:id="rId13"/>
    <p:sldId id="265" r:id="rId14"/>
    <p:sldId id="272" r:id="rId15"/>
    <p:sldId id="277" r:id="rId16"/>
    <p:sldId id="274" r:id="rId17"/>
    <p:sldId id="273" r:id="rId18"/>
    <p:sldId id="275" r:id="rId19"/>
    <p:sldId id="276" r:id="rId20"/>
    <p:sldId id="286" r:id="rId21"/>
    <p:sldId id="287" r:id="rId22"/>
    <p:sldId id="288" r:id="rId23"/>
    <p:sldId id="267" r:id="rId24"/>
    <p:sldId id="281" r:id="rId25"/>
    <p:sldId id="282" r:id="rId26"/>
    <p:sldId id="279" r:id="rId27"/>
    <p:sldId id="280" r:id="rId28"/>
    <p:sldId id="278" r:id="rId29"/>
    <p:sldId id="269" r:id="rId30"/>
    <p:sldId id="291" r:id="rId31"/>
    <p:sldId id="292" r:id="rId32"/>
    <p:sldId id="290" r:id="rId33"/>
    <p:sldId id="285" r:id="rId34"/>
    <p:sldId id="268" r:id="rId35"/>
    <p:sldId id="283" r:id="rId36"/>
    <p:sldId id="289" r:id="rId37"/>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7" d="100"/>
          <a:sy n="87" d="100"/>
        </p:scale>
        <p:origin x="149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1E4F53B9-4712-4F18-B87E-1BD2DB5D9921}" type="datetimeFigureOut">
              <a:rPr lang="en-US" altLang="en-US"/>
              <a:pPr>
                <a:defRPr/>
              </a:pPr>
              <a:t>4/16/2015</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CAAF452-AEE6-4EC0-8FF4-4076BCEB0A6D}" type="slidenum">
              <a:rPr lang="en-US" altLang="en-US"/>
              <a:pPr>
                <a:defRPr/>
              </a:pPr>
              <a:t>‹#›</a:t>
            </a:fld>
            <a:endParaRPr lang="en-US" altLang="en-US"/>
          </a:p>
        </p:txBody>
      </p:sp>
    </p:spTree>
    <p:extLst>
      <p:ext uri="{BB962C8B-B14F-4D97-AF65-F5344CB8AC3E}">
        <p14:creationId xmlns:p14="http://schemas.microsoft.com/office/powerpoint/2010/main" val="29604086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8945802-17B3-4C34-877C-C0F5EDB34F5C}" type="slidenum">
              <a:rPr lang="en-US" altLang="en-US" smtClean="0"/>
              <a:pPr>
                <a:spcBef>
                  <a:spcPct val="0"/>
                </a:spcBef>
              </a:pPr>
              <a:t>33</a:t>
            </a:fld>
            <a:endParaRPr lang="en-US" altLang="en-US" smtClean="0"/>
          </a:p>
        </p:txBody>
      </p:sp>
    </p:spTree>
    <p:extLst>
      <p:ext uri="{BB962C8B-B14F-4D97-AF65-F5344CB8AC3E}">
        <p14:creationId xmlns:p14="http://schemas.microsoft.com/office/powerpoint/2010/main" val="4107170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19BEAE6-CCC3-4FAF-932F-728866024DEC}" type="datetimeFigureOut">
              <a:rPr lang="en-US" altLang="en-US"/>
              <a:pPr>
                <a:defRPr/>
              </a:pPr>
              <a:t>4/16/2015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FDEF26-A926-46B4-8B30-F69D113CAB2F}" type="slidenum">
              <a:rPr lang="en-US" altLang="en-US"/>
              <a:pPr>
                <a:defRPr/>
              </a:pPr>
              <a:t>‹#›</a:t>
            </a:fld>
            <a:endParaRPr lang="en-US" altLang="en-US"/>
          </a:p>
        </p:txBody>
      </p:sp>
    </p:spTree>
    <p:extLst>
      <p:ext uri="{BB962C8B-B14F-4D97-AF65-F5344CB8AC3E}">
        <p14:creationId xmlns:p14="http://schemas.microsoft.com/office/powerpoint/2010/main" val="1508111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972ADA0-A4CC-453F-ABCB-1277777F9953}" type="datetimeFigureOut">
              <a:rPr lang="en-US" altLang="en-US"/>
              <a:pPr>
                <a:defRPr/>
              </a:pPr>
              <a:t>4/16/2015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8498E9-7489-4DC2-AE5D-55C5CF3D1DF3}" type="slidenum">
              <a:rPr lang="en-US" altLang="en-US"/>
              <a:pPr>
                <a:defRPr/>
              </a:pPr>
              <a:t>‹#›</a:t>
            </a:fld>
            <a:endParaRPr lang="en-US" altLang="en-US"/>
          </a:p>
        </p:txBody>
      </p:sp>
    </p:spTree>
    <p:extLst>
      <p:ext uri="{BB962C8B-B14F-4D97-AF65-F5344CB8AC3E}">
        <p14:creationId xmlns:p14="http://schemas.microsoft.com/office/powerpoint/2010/main" val="2817405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9FC06D2-B04E-4D0D-99D8-8AAD7A60ED1F}" type="datetimeFigureOut">
              <a:rPr lang="en-US" altLang="en-US"/>
              <a:pPr>
                <a:defRPr/>
              </a:pPr>
              <a:t>4/16/2015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AB5A97-B215-4B65-BE2B-43690851A6E9}" type="slidenum">
              <a:rPr lang="en-US" altLang="en-US"/>
              <a:pPr>
                <a:defRPr/>
              </a:pPr>
              <a:t>‹#›</a:t>
            </a:fld>
            <a:endParaRPr lang="en-US" altLang="en-US"/>
          </a:p>
        </p:txBody>
      </p:sp>
    </p:spTree>
    <p:extLst>
      <p:ext uri="{BB962C8B-B14F-4D97-AF65-F5344CB8AC3E}">
        <p14:creationId xmlns:p14="http://schemas.microsoft.com/office/powerpoint/2010/main" val="1129789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F7ADAA-D929-407E-8034-F90FB271A9D4}" type="datetimeFigureOut">
              <a:rPr lang="en-US" altLang="en-US"/>
              <a:pPr>
                <a:defRPr/>
              </a:pPr>
              <a:t>4/16/2015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21E178-AA53-4A3C-BC54-C20D42FF5694}" type="slidenum">
              <a:rPr lang="en-US" altLang="en-US"/>
              <a:pPr>
                <a:defRPr/>
              </a:pPr>
              <a:t>‹#›</a:t>
            </a:fld>
            <a:endParaRPr lang="en-US" altLang="en-US"/>
          </a:p>
        </p:txBody>
      </p:sp>
    </p:spTree>
    <p:extLst>
      <p:ext uri="{BB962C8B-B14F-4D97-AF65-F5344CB8AC3E}">
        <p14:creationId xmlns:p14="http://schemas.microsoft.com/office/powerpoint/2010/main" val="1339188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97DDC8F-6BAE-4B21-9A84-BF557220EE1A}" type="datetimeFigureOut">
              <a:rPr lang="en-US" altLang="en-US"/>
              <a:pPr>
                <a:defRPr/>
              </a:pPr>
              <a:t>4/16/2015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F988AD-BE05-468E-B418-6F2235F4BA8B}" type="slidenum">
              <a:rPr lang="en-US" altLang="en-US"/>
              <a:pPr>
                <a:defRPr/>
              </a:pPr>
              <a:t>‹#›</a:t>
            </a:fld>
            <a:endParaRPr lang="en-US" altLang="en-US"/>
          </a:p>
        </p:txBody>
      </p:sp>
    </p:spTree>
    <p:extLst>
      <p:ext uri="{BB962C8B-B14F-4D97-AF65-F5344CB8AC3E}">
        <p14:creationId xmlns:p14="http://schemas.microsoft.com/office/powerpoint/2010/main" val="1359477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4BE9241-44A4-400A-8E94-F756067DA880}" type="datetimeFigureOut">
              <a:rPr lang="en-US" altLang="en-US"/>
              <a:pPr>
                <a:defRPr/>
              </a:pPr>
              <a:t>4/16/2015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6CA2B70-86FB-434B-947B-88548FD1B07C}" type="slidenum">
              <a:rPr lang="en-US" altLang="en-US"/>
              <a:pPr>
                <a:defRPr/>
              </a:pPr>
              <a:t>‹#›</a:t>
            </a:fld>
            <a:endParaRPr lang="en-US" altLang="en-US"/>
          </a:p>
        </p:txBody>
      </p:sp>
    </p:spTree>
    <p:extLst>
      <p:ext uri="{BB962C8B-B14F-4D97-AF65-F5344CB8AC3E}">
        <p14:creationId xmlns:p14="http://schemas.microsoft.com/office/powerpoint/2010/main" val="3225859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25B18C3-AF9B-4B4B-B9C9-FDF3E224DB15}" type="datetimeFigureOut">
              <a:rPr lang="en-US" altLang="en-US"/>
              <a:pPr>
                <a:defRPr/>
              </a:pPr>
              <a:t>4/16/2015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93E951D-B32A-4F23-8F02-8ADD342531B2}" type="slidenum">
              <a:rPr lang="en-US" altLang="en-US"/>
              <a:pPr>
                <a:defRPr/>
              </a:pPr>
              <a:t>‹#›</a:t>
            </a:fld>
            <a:endParaRPr lang="en-US" altLang="en-US"/>
          </a:p>
        </p:txBody>
      </p:sp>
    </p:spTree>
    <p:extLst>
      <p:ext uri="{BB962C8B-B14F-4D97-AF65-F5344CB8AC3E}">
        <p14:creationId xmlns:p14="http://schemas.microsoft.com/office/powerpoint/2010/main" val="3837133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4D65B6E-236A-44E2-9B84-1DE7AB48495C}" type="datetimeFigureOut">
              <a:rPr lang="en-US" altLang="en-US"/>
              <a:pPr>
                <a:defRPr/>
              </a:pPr>
              <a:t>4/16/2015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E7EEB37-1090-4776-97A4-D4A3FFED4DC2}" type="slidenum">
              <a:rPr lang="en-US" altLang="en-US"/>
              <a:pPr>
                <a:defRPr/>
              </a:pPr>
              <a:t>‹#›</a:t>
            </a:fld>
            <a:endParaRPr lang="en-US" altLang="en-US"/>
          </a:p>
        </p:txBody>
      </p:sp>
    </p:spTree>
    <p:extLst>
      <p:ext uri="{BB962C8B-B14F-4D97-AF65-F5344CB8AC3E}">
        <p14:creationId xmlns:p14="http://schemas.microsoft.com/office/powerpoint/2010/main" val="1438106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E82F888-5B80-452D-8747-1135EDEF6016}" type="datetimeFigureOut">
              <a:rPr lang="en-US" altLang="en-US"/>
              <a:pPr>
                <a:defRPr/>
              </a:pPr>
              <a:t>4/16/2015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EE97BA4-1E81-4814-A51E-639CC573F2BD}" type="slidenum">
              <a:rPr lang="en-US" altLang="en-US"/>
              <a:pPr>
                <a:defRPr/>
              </a:pPr>
              <a:t>‹#›</a:t>
            </a:fld>
            <a:endParaRPr lang="en-US" altLang="en-US"/>
          </a:p>
        </p:txBody>
      </p:sp>
    </p:spTree>
    <p:extLst>
      <p:ext uri="{BB962C8B-B14F-4D97-AF65-F5344CB8AC3E}">
        <p14:creationId xmlns:p14="http://schemas.microsoft.com/office/powerpoint/2010/main" val="66039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F7B21C7-305B-4EE2-A342-53CC108C4697}" type="datetimeFigureOut">
              <a:rPr lang="en-US" altLang="en-US"/>
              <a:pPr>
                <a:defRPr/>
              </a:pPr>
              <a:t>4/16/2015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88080C0-A15A-43C7-8E33-5F39210BA7C0}" type="slidenum">
              <a:rPr lang="en-US" altLang="en-US"/>
              <a:pPr>
                <a:defRPr/>
              </a:pPr>
              <a:t>‹#›</a:t>
            </a:fld>
            <a:endParaRPr lang="en-US" altLang="en-US"/>
          </a:p>
        </p:txBody>
      </p:sp>
    </p:spTree>
    <p:extLst>
      <p:ext uri="{BB962C8B-B14F-4D97-AF65-F5344CB8AC3E}">
        <p14:creationId xmlns:p14="http://schemas.microsoft.com/office/powerpoint/2010/main" val="2721181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9D0E355-2B8C-4393-91DE-474FFA5DA88F}" type="datetimeFigureOut">
              <a:rPr lang="en-US" altLang="en-US"/>
              <a:pPr>
                <a:defRPr/>
              </a:pPr>
              <a:t>4/16/2015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7959C2D-310B-475D-87F9-E38443A11F63}" type="slidenum">
              <a:rPr lang="en-US" altLang="en-US"/>
              <a:pPr>
                <a:defRPr/>
              </a:pPr>
              <a:t>‹#›</a:t>
            </a:fld>
            <a:endParaRPr lang="en-US" altLang="en-US"/>
          </a:p>
        </p:txBody>
      </p:sp>
    </p:spTree>
    <p:extLst>
      <p:ext uri="{BB962C8B-B14F-4D97-AF65-F5344CB8AC3E}">
        <p14:creationId xmlns:p14="http://schemas.microsoft.com/office/powerpoint/2010/main" val="3522509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defRPr>
            </a:lvl1pPr>
          </a:lstStyle>
          <a:p>
            <a:pPr>
              <a:defRPr/>
            </a:pPr>
            <a:fld id="{9FD4579A-3DF4-4A9E-9057-BCD8FF09DF77}" type="datetimeFigureOut">
              <a:rPr lang="en-US" altLang="en-US"/>
              <a:pPr>
                <a:defRPr/>
              </a:pPr>
              <a:t>4/16/2015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defRPr>
            </a:lvl1pPr>
          </a:lstStyle>
          <a:p>
            <a:pPr>
              <a:defRPr/>
            </a:pPr>
            <a:fld id="{5C4D665C-7217-4A5B-88E3-941EFAA2B96C}"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4"/>
          <p:cNvSpPr txBox="1">
            <a:spLocks noChangeArrowheads="1"/>
          </p:cNvSpPr>
          <p:nvPr/>
        </p:nvSpPr>
        <p:spPr bwMode="auto">
          <a:xfrm>
            <a:off x="0" y="455613"/>
            <a:ext cx="9144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4400">
                <a:latin typeface="Helvetica" panose="020B0604020202020204" pitchFamily="34" charset="0"/>
              </a:rPr>
              <a:t>Philly Responds to an Anti-Islamic Ad Campaign: A Case Study</a:t>
            </a:r>
            <a:endParaRPr lang="en-US" altLang="en-US" sz="3600">
              <a:latin typeface="Helvetica" panose="020B0604020202020204" pitchFamily="34" charset="0"/>
            </a:endParaRPr>
          </a:p>
        </p:txBody>
      </p:sp>
      <p:pic>
        <p:nvPicPr>
          <p:cNvPr id="307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47900"/>
            <a:ext cx="9144000"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 y="4814888"/>
            <a:ext cx="8458200" cy="7239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Oval 9"/>
          <p:cNvSpPr>
            <a:spLocks noChangeArrowheads="1"/>
          </p:cNvSpPr>
          <p:nvPr/>
        </p:nvSpPr>
        <p:spPr bwMode="auto">
          <a:xfrm>
            <a:off x="2921000" y="4330700"/>
            <a:ext cx="2540000" cy="896938"/>
          </a:xfrm>
          <a:prstGeom prst="ellipse">
            <a:avLst/>
          </a:prstGeom>
          <a:solidFill>
            <a:schemeClr val="bg1"/>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a typeface="+mn-ea"/>
            </a:endParaRPr>
          </a:p>
        </p:txBody>
      </p:sp>
      <p:sp>
        <p:nvSpPr>
          <p:cNvPr id="11" name="Oval 10"/>
          <p:cNvSpPr>
            <a:spLocks noChangeArrowheads="1"/>
          </p:cNvSpPr>
          <p:nvPr/>
        </p:nvSpPr>
        <p:spPr bwMode="auto">
          <a:xfrm>
            <a:off x="5257800" y="4330700"/>
            <a:ext cx="952500" cy="765175"/>
          </a:xfrm>
          <a:prstGeom prst="ellipse">
            <a:avLst/>
          </a:prstGeom>
          <a:solidFill>
            <a:schemeClr val="bg1"/>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latin typeface="Helvetica"/>
                <a:ea typeface="+mj-ea"/>
                <a:cs typeface="Helvetica"/>
              </a:rPr>
              <a:t>AFDI Ads in Other Cities: Edmonton (Canada)</a:t>
            </a:r>
            <a:endParaRPr lang="en-US" dirty="0">
              <a:latin typeface="Helvetica"/>
              <a:ea typeface="+mj-ea"/>
              <a:cs typeface="Helvetica"/>
            </a:endParaRPr>
          </a:p>
        </p:txBody>
      </p:sp>
      <p:pic>
        <p:nvPicPr>
          <p:cNvPr id="12291"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l="18942" t="29385" r="15997" b="5940"/>
          <a:stretch>
            <a:fillRect/>
          </a:stretch>
        </p:blipFill>
        <p:spPr>
          <a:xfrm>
            <a:off x="893763" y="1663700"/>
            <a:ext cx="7356475" cy="4875213"/>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p:cNvSpPr>
            <a:spLocks noGrp="1"/>
          </p:cNvSpPr>
          <p:nvPr>
            <p:ph type="title"/>
          </p:nvPr>
        </p:nvSpPr>
        <p:spPr>
          <a:xfrm>
            <a:off x="457200" y="2016125"/>
            <a:ext cx="3870325" cy="1162050"/>
          </a:xfrm>
        </p:spPr>
        <p:txBody>
          <a:bodyPr/>
          <a:lstStyle/>
          <a:p>
            <a:pPr eaLnBrk="1" hangingPunct="1"/>
            <a:r>
              <a:rPr lang="en-US" altLang="en-US" sz="4800" b="0" smtClean="0">
                <a:latin typeface="Helvetica" panose="020B0604020202020204" pitchFamily="34" charset="0"/>
              </a:rPr>
              <a:t>TIME OUT: Take a closer look</a:t>
            </a:r>
          </a:p>
        </p:txBody>
      </p:sp>
      <p:sp>
        <p:nvSpPr>
          <p:cNvPr id="13315" name="Content Placeholder 4"/>
          <p:cNvSpPr>
            <a:spLocks noGrp="1"/>
          </p:cNvSpPr>
          <p:nvPr>
            <p:ph idx="1"/>
          </p:nvPr>
        </p:nvSpPr>
        <p:spPr>
          <a:xfrm>
            <a:off x="5359400" y="858838"/>
            <a:ext cx="3784600" cy="5681662"/>
          </a:xfrm>
        </p:spPr>
        <p:txBody>
          <a:bodyPr/>
          <a:lstStyle/>
          <a:p>
            <a:pPr eaLnBrk="1" hangingPunct="1">
              <a:buSzPct val="75000"/>
              <a:buFont typeface="Wingdings" panose="05000000000000000000" pitchFamily="2" charset="2"/>
              <a:buChar char="Ø"/>
            </a:pPr>
            <a:r>
              <a:rPr lang="en-US" altLang="en-US" sz="6000" smtClean="0">
                <a:latin typeface="Helvetica" panose="020B0604020202020204" pitchFamily="34" charset="0"/>
              </a:rPr>
              <a:t>Stop</a:t>
            </a:r>
          </a:p>
          <a:p>
            <a:pPr eaLnBrk="1" hangingPunct="1">
              <a:buSzPct val="75000"/>
              <a:buFont typeface="Wingdings" panose="05000000000000000000" pitchFamily="2" charset="2"/>
              <a:buChar char="Ø"/>
            </a:pPr>
            <a:r>
              <a:rPr lang="en-US" altLang="en-US" sz="6000" smtClean="0">
                <a:latin typeface="Helvetica" panose="020B0604020202020204" pitchFamily="34" charset="0"/>
              </a:rPr>
              <a:t>Think</a:t>
            </a:r>
          </a:p>
          <a:p>
            <a:pPr eaLnBrk="1" hangingPunct="1">
              <a:buSzPct val="75000"/>
              <a:buFont typeface="Wingdings" panose="05000000000000000000" pitchFamily="2" charset="2"/>
              <a:buChar char="Ø"/>
            </a:pPr>
            <a:r>
              <a:rPr lang="en-US" altLang="en-US" sz="6000" smtClean="0">
                <a:latin typeface="Helvetica" panose="020B0604020202020204" pitchFamily="34" charset="0"/>
              </a:rPr>
              <a:t>Feel</a:t>
            </a:r>
          </a:p>
          <a:p>
            <a:pPr eaLnBrk="1" hangingPunct="1">
              <a:buSzPct val="75000"/>
              <a:buFont typeface="Wingdings" panose="05000000000000000000" pitchFamily="2" charset="2"/>
              <a:buChar char="Ø"/>
            </a:pPr>
            <a:r>
              <a:rPr lang="en-US" altLang="en-US" sz="6000" smtClean="0">
                <a:latin typeface="Helvetica" panose="020B0604020202020204" pitchFamily="34" charset="0"/>
              </a:rPr>
              <a:t>Ask</a:t>
            </a:r>
          </a:p>
          <a:p>
            <a:pPr eaLnBrk="1" hangingPunct="1">
              <a:buSzPct val="75000"/>
              <a:buFont typeface="Wingdings" panose="05000000000000000000" pitchFamily="2" charset="2"/>
              <a:buChar char="Ø"/>
            </a:pPr>
            <a:r>
              <a:rPr lang="en-US" altLang="en-US" sz="6000" smtClean="0">
                <a:latin typeface="Helvetica" panose="020B0604020202020204" pitchFamily="34" charset="0"/>
              </a:rPr>
              <a:t>Respond</a:t>
            </a:r>
          </a:p>
        </p:txBody>
      </p:sp>
      <p:pic>
        <p:nvPicPr>
          <p:cNvPr id="1331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675" y="3346450"/>
            <a:ext cx="5040313"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latin typeface="Helvetica"/>
                <a:ea typeface="+mj-ea"/>
                <a:cs typeface="Helvetica"/>
              </a:rPr>
              <a:t>Transportation Authority Disclaimer: San Francisco</a:t>
            </a:r>
            <a:endParaRPr lang="en-US" dirty="0">
              <a:latin typeface="Helvetica"/>
              <a:ea typeface="+mj-ea"/>
              <a:cs typeface="Helvetica"/>
            </a:endParaRPr>
          </a:p>
        </p:txBody>
      </p:sp>
      <p:pic>
        <p:nvPicPr>
          <p:cNvPr id="14339"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t="1187" b="1187"/>
          <a:stretch>
            <a:fillRect/>
          </a:stretch>
        </p:blip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latin typeface="Helvetica"/>
                <a:ea typeface="+mj-ea"/>
                <a:cs typeface="Helvetica"/>
              </a:rPr>
              <a:t>Transportation Authority Disclaimer: New York City</a:t>
            </a:r>
            <a:endParaRPr lang="en-US" dirty="0">
              <a:latin typeface="Helvetica"/>
              <a:ea typeface="+mj-ea"/>
              <a:cs typeface="Helvetica"/>
            </a:endParaRPr>
          </a:p>
        </p:txBody>
      </p:sp>
      <p:pic>
        <p:nvPicPr>
          <p:cNvPr id="15363"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115888"/>
            <a:ext cx="8229600" cy="1143000"/>
          </a:xfrm>
        </p:spPr>
        <p:txBody>
          <a:bodyPr/>
          <a:lstStyle/>
          <a:p>
            <a:pPr eaLnBrk="1" hangingPunct="1"/>
            <a:r>
              <a:rPr lang="en-US" altLang="en-US" smtClean="0">
                <a:latin typeface="Helvetica" panose="020B0604020202020204" pitchFamily="34" charset="0"/>
              </a:rPr>
              <a:t>Counter Ad: </a:t>
            </a:r>
            <a:br>
              <a:rPr lang="en-US" altLang="en-US" smtClean="0">
                <a:latin typeface="Helvetica" panose="020B0604020202020204" pitchFamily="34" charset="0"/>
              </a:rPr>
            </a:br>
            <a:r>
              <a:rPr lang="en-US" altLang="en-US" smtClean="0">
                <a:latin typeface="Helvetica" panose="020B0604020202020204" pitchFamily="34" charset="0"/>
              </a:rPr>
              <a:t>New York City</a:t>
            </a:r>
          </a:p>
        </p:txBody>
      </p:sp>
      <p:pic>
        <p:nvPicPr>
          <p:cNvPr id="16387" name="Conten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8563" y="1417638"/>
            <a:ext cx="4275137"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313" y="274638"/>
            <a:ext cx="8345487" cy="1143000"/>
          </a:xfrm>
        </p:spPr>
        <p:txBody>
          <a:bodyPr rtlCol="0">
            <a:normAutofit fontScale="90000"/>
          </a:bodyPr>
          <a:lstStyle/>
          <a:p>
            <a:pPr eaLnBrk="1" fontAlgn="auto" hangingPunct="1">
              <a:spcAft>
                <a:spcPts val="0"/>
              </a:spcAft>
              <a:defRPr/>
            </a:pPr>
            <a:r>
              <a:rPr lang="en-US" dirty="0" smtClean="0">
                <a:latin typeface="Helvetica"/>
                <a:ea typeface="+mj-ea"/>
                <a:cs typeface="Helvetica"/>
              </a:rPr>
              <a:t>Unauthorized, Anonymous Activism:</a:t>
            </a:r>
            <a:br>
              <a:rPr lang="en-US" dirty="0" smtClean="0">
                <a:latin typeface="Helvetica"/>
                <a:ea typeface="+mj-ea"/>
                <a:cs typeface="Helvetica"/>
              </a:rPr>
            </a:br>
            <a:r>
              <a:rPr lang="en-US" dirty="0" smtClean="0">
                <a:latin typeface="Helvetica"/>
                <a:ea typeface="+mj-ea"/>
                <a:cs typeface="Helvetica"/>
              </a:rPr>
              <a:t>Countrywide</a:t>
            </a:r>
            <a:endParaRPr lang="en-US" dirty="0">
              <a:latin typeface="Helvetica"/>
              <a:ea typeface="+mj-ea"/>
              <a:cs typeface="Helvetica"/>
            </a:endParaRPr>
          </a:p>
        </p:txBody>
      </p:sp>
      <p:pic>
        <p:nvPicPr>
          <p:cNvPr id="17411"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1974850"/>
            <a:ext cx="5181600" cy="3886200"/>
          </a:xfrm>
        </p:spPr>
      </p:pic>
      <p:pic>
        <p:nvPicPr>
          <p:cNvPr id="17412"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6938" y="1974850"/>
            <a:ext cx="286226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altLang="en-US" smtClean="0">
                <a:latin typeface="Helvetica" panose="020B0604020202020204" pitchFamily="34" charset="0"/>
              </a:rPr>
              <a:t>Social Media Campaign: Chicago</a:t>
            </a:r>
          </a:p>
        </p:txBody>
      </p:sp>
      <p:pic>
        <p:nvPicPr>
          <p:cNvPr id="18435" name="Picture 3"/>
          <p:cNvPicPr>
            <a:picLocks noChangeAspect="1"/>
          </p:cNvPicPr>
          <p:nvPr/>
        </p:nvPicPr>
        <p:blipFill>
          <a:blip r:embed="rId2">
            <a:extLst>
              <a:ext uri="{28A0092B-C50C-407E-A947-70E740481C1C}">
                <a14:useLocalDpi xmlns:a14="http://schemas.microsoft.com/office/drawing/2010/main" val="0"/>
              </a:ext>
            </a:extLst>
          </a:blip>
          <a:srcRect t="17851" b="5853"/>
          <a:stretch>
            <a:fillRect/>
          </a:stretch>
        </p:blipFill>
        <p:spPr bwMode="auto">
          <a:xfrm>
            <a:off x="6958013" y="2308225"/>
            <a:ext cx="2097087"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Content Placeholder 5"/>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613275" y="2308225"/>
            <a:ext cx="2128838" cy="2836863"/>
          </a:xfrm>
        </p:spPr>
      </p:pic>
      <p:pic>
        <p:nvPicPr>
          <p:cNvPr id="18437" name="Content Placeholder 4"/>
          <p:cNvPicPr>
            <a:picLocks noGrp="1" noChangeAspect="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2336800" y="2308225"/>
            <a:ext cx="2138363" cy="2863850"/>
          </a:xfrm>
        </p:spPr>
      </p:pic>
      <p:pic>
        <p:nvPicPr>
          <p:cNvPr id="18438"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250" y="2308225"/>
            <a:ext cx="213995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Box 7"/>
          <p:cNvSpPr txBox="1">
            <a:spLocks noChangeArrowheads="1"/>
          </p:cNvSpPr>
          <p:nvPr/>
        </p:nvSpPr>
        <p:spPr bwMode="auto">
          <a:xfrm>
            <a:off x="2900363" y="56388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800">
                <a:latin typeface="Helvetica" panose="020B0604020202020204" pitchFamily="34" charset="0"/>
              </a:rPr>
              <a:t>“Not In My Chicago”</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tLang="en-US" smtClean="0">
                <a:latin typeface="Helvetica" panose="020B0604020202020204" pitchFamily="34" charset="0"/>
              </a:rPr>
              <a:t>Counter Campaign: </a:t>
            </a:r>
            <a:br>
              <a:rPr lang="en-US" altLang="en-US" smtClean="0">
                <a:latin typeface="Helvetica" panose="020B0604020202020204" pitchFamily="34" charset="0"/>
              </a:rPr>
            </a:br>
            <a:r>
              <a:rPr lang="en-US" altLang="en-US" smtClean="0">
                <a:latin typeface="Helvetica" panose="020B0604020202020204" pitchFamily="34" charset="0"/>
              </a:rPr>
              <a:t>New York</a:t>
            </a:r>
          </a:p>
        </p:txBody>
      </p:sp>
      <p:pic>
        <p:nvPicPr>
          <p:cNvPr id="19459" name="Conten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9550" y="1544638"/>
            <a:ext cx="6389688" cy="474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4"/>
          <p:cNvSpPr txBox="1">
            <a:spLocks noChangeArrowheads="1"/>
          </p:cNvSpPr>
          <p:nvPr/>
        </p:nvSpPr>
        <p:spPr bwMode="auto">
          <a:xfrm>
            <a:off x="3536950" y="6286500"/>
            <a:ext cx="2578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800">
                <a:latin typeface="Helvetica" panose="020B0604020202020204" pitchFamily="34" charset="0"/>
              </a:rPr>
              <a:t>#MySubwayAd</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274638"/>
            <a:ext cx="9144000" cy="1143000"/>
          </a:xfrm>
        </p:spPr>
        <p:txBody>
          <a:bodyPr/>
          <a:lstStyle/>
          <a:p>
            <a:pPr eaLnBrk="1" hangingPunct="1"/>
            <a:r>
              <a:rPr lang="en-US" altLang="en-US" smtClean="0">
                <a:latin typeface="Helvetica" panose="020B0604020202020204" pitchFamily="34" charset="0"/>
              </a:rPr>
              <a:t>Hashtag Campaign: </a:t>
            </a:r>
            <a:br>
              <a:rPr lang="en-US" altLang="en-US" smtClean="0">
                <a:latin typeface="Helvetica" panose="020B0604020202020204" pitchFamily="34" charset="0"/>
              </a:rPr>
            </a:br>
            <a:r>
              <a:rPr lang="en-US" altLang="en-US" smtClean="0">
                <a:latin typeface="Helvetica" panose="020B0604020202020204" pitchFamily="34" charset="0"/>
              </a:rPr>
              <a:t>San Francisco</a:t>
            </a:r>
          </a:p>
        </p:txBody>
      </p:sp>
      <p:pic>
        <p:nvPicPr>
          <p:cNvPr id="20483"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393950" y="1577975"/>
            <a:ext cx="4197350" cy="4683125"/>
          </a:xfrm>
        </p:spPr>
      </p:pic>
      <p:sp>
        <p:nvSpPr>
          <p:cNvPr id="20484" name="TextBox 4"/>
          <p:cNvSpPr txBox="1">
            <a:spLocks noChangeArrowheads="1"/>
          </p:cNvSpPr>
          <p:nvPr/>
        </p:nvSpPr>
        <p:spPr bwMode="auto">
          <a:xfrm>
            <a:off x="3467100" y="6261100"/>
            <a:ext cx="1739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800">
                <a:latin typeface="Helvetica" panose="020B0604020202020204" pitchFamily="34" charset="0"/>
              </a:rPr>
              <a:t>#MyJihad</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274638"/>
            <a:ext cx="9144000" cy="1143000"/>
          </a:xfrm>
        </p:spPr>
        <p:txBody>
          <a:bodyPr/>
          <a:lstStyle/>
          <a:p>
            <a:pPr eaLnBrk="1" hangingPunct="1"/>
            <a:r>
              <a:rPr lang="en-US" altLang="en-US" smtClean="0">
                <a:latin typeface="Helvetica" panose="020B0604020202020204" pitchFamily="34" charset="0"/>
              </a:rPr>
              <a:t>Hashtag Campaign: </a:t>
            </a:r>
            <a:br>
              <a:rPr lang="en-US" altLang="en-US" smtClean="0">
                <a:latin typeface="Helvetica" panose="020B0604020202020204" pitchFamily="34" charset="0"/>
              </a:rPr>
            </a:br>
            <a:r>
              <a:rPr lang="en-US" altLang="en-US" smtClean="0">
                <a:latin typeface="Helvetica" panose="020B0604020202020204" pitchFamily="34" charset="0"/>
              </a:rPr>
              <a:t>Washington DC</a:t>
            </a:r>
          </a:p>
        </p:txBody>
      </p:sp>
      <p:pic>
        <p:nvPicPr>
          <p:cNvPr id="21507"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11300" y="1544638"/>
            <a:ext cx="6045200" cy="4533900"/>
          </a:xfrm>
        </p:spPr>
      </p:pic>
      <p:sp>
        <p:nvSpPr>
          <p:cNvPr id="21508" name="TextBox 4"/>
          <p:cNvSpPr txBox="1">
            <a:spLocks noChangeArrowheads="1"/>
          </p:cNvSpPr>
          <p:nvPr/>
        </p:nvSpPr>
        <p:spPr bwMode="auto">
          <a:xfrm>
            <a:off x="2247900" y="6299200"/>
            <a:ext cx="477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800">
                <a:latin typeface="Helvetica" panose="020B0604020202020204" pitchFamily="34" charset="0"/>
              </a:rPr>
              <a:t>#SpreadHummusNotHate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altLang="en-US" smtClean="0">
                <a:latin typeface="Helvetica" panose="020B0604020202020204" pitchFamily="34" charset="0"/>
              </a:rPr>
              <a:t>AFDI Ad on SEPTA</a:t>
            </a:r>
          </a:p>
        </p:txBody>
      </p:sp>
      <p:sp>
        <p:nvSpPr>
          <p:cNvPr id="4099" name="Content Placeholder 2"/>
          <p:cNvSpPr>
            <a:spLocks noGrp="1"/>
          </p:cNvSpPr>
          <p:nvPr>
            <p:ph idx="1"/>
          </p:nvPr>
        </p:nvSpPr>
        <p:spPr/>
        <p:txBody>
          <a:bodyPr/>
          <a:lstStyle/>
          <a:p>
            <a:pPr eaLnBrk="1" hangingPunct="1"/>
            <a:endParaRPr lang="en-US" altLang="en-US" smtClean="0"/>
          </a:p>
        </p:txBody>
      </p:sp>
      <p:pic>
        <p:nvPicPr>
          <p:cNvPr id="410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3823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Up Arrow 1"/>
          <p:cNvSpPr>
            <a:spLocks noChangeArrowheads="1"/>
          </p:cNvSpPr>
          <p:nvPr/>
        </p:nvSpPr>
        <p:spPr bwMode="auto">
          <a:xfrm>
            <a:off x="8362950" y="5364163"/>
            <a:ext cx="673100" cy="762000"/>
          </a:xfrm>
          <a:prstGeom prst="upArrow">
            <a:avLst>
              <a:gd name="adj1" fmla="val 50000"/>
              <a:gd name="adj2" fmla="val 50084"/>
            </a:avLst>
          </a:prstGeom>
          <a:solidFill>
            <a:srgbClr val="FF0000"/>
          </a:solidFill>
          <a:ln w="9525">
            <a:solidFill>
              <a:schemeClr val="bg1"/>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722313" y="3181350"/>
            <a:ext cx="7772400" cy="1362075"/>
          </a:xfrm>
        </p:spPr>
        <p:txBody>
          <a:bodyPr/>
          <a:lstStyle/>
          <a:p>
            <a:pPr eaLnBrk="1" hangingPunct="1"/>
            <a:r>
              <a:rPr lang="en-US" altLang="en-US" sz="6000" cap="none" smtClean="0">
                <a:latin typeface="Helvetica" panose="020B0604020202020204" pitchFamily="34" charset="0"/>
              </a:rPr>
              <a:t>Response from the Interfaith Center of Greater Philadelphia</a:t>
            </a:r>
          </a:p>
        </p:txBody>
      </p:sp>
      <p:sp>
        <p:nvSpPr>
          <p:cNvPr id="5" name="Text Placeholder 4"/>
          <p:cNvSpPr>
            <a:spLocks noGrp="1"/>
          </p:cNvSpPr>
          <p:nvPr>
            <p:ph type="body" idx="1"/>
          </p:nvPr>
        </p:nvSpPr>
        <p:spPr>
          <a:xfrm>
            <a:off x="722313" y="1701800"/>
            <a:ext cx="7772400" cy="1500188"/>
          </a:xfrm>
        </p:spPr>
        <p:txBody>
          <a:bodyPr/>
          <a:lstStyle/>
          <a:p>
            <a:pPr eaLnBrk="1" hangingPunct="1">
              <a:buFont typeface="Arial" charset="0"/>
              <a:buNone/>
              <a:defRPr/>
            </a:pPr>
            <a:r>
              <a:rPr lang="en-US" sz="4000" dirty="0" smtClean="0">
                <a:latin typeface="Helvetica"/>
                <a:ea typeface="ＭＳ Ｐゴシック" charset="0"/>
                <a:cs typeface="Helvetica"/>
              </a:rPr>
              <a:t>#</a:t>
            </a:r>
            <a:r>
              <a:rPr lang="en-US" sz="4000" dirty="0" err="1" smtClean="0">
                <a:latin typeface="Helvetica"/>
                <a:ea typeface="ＭＳ Ｐゴシック" charset="0"/>
                <a:cs typeface="Helvetica"/>
              </a:rPr>
              <a:t>DareToUnderstand</a:t>
            </a:r>
            <a:endParaRPr lang="en-US" sz="4000" dirty="0">
              <a:latin typeface="Helvetica"/>
              <a:ea typeface="ＭＳ Ｐゴシック" charset="0"/>
              <a:cs typeface="Helvetica"/>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Placeholder 5"/>
          <p:cNvSpPr>
            <a:spLocks noGrp="1"/>
          </p:cNvSpPr>
          <p:nvPr>
            <p:ph type="body" sz="half" idx="2"/>
          </p:nvPr>
        </p:nvSpPr>
        <p:spPr>
          <a:xfrm>
            <a:off x="1792288" y="5730875"/>
            <a:ext cx="5486400" cy="804863"/>
          </a:xfrm>
        </p:spPr>
        <p:txBody>
          <a:bodyPr/>
          <a:lstStyle/>
          <a:p>
            <a:pPr eaLnBrk="1" hangingPunct="1"/>
            <a:r>
              <a:rPr lang="en-US" altLang="en-US" smtClean="0"/>
              <a:t>Ad from the Philadelphia Metro Paper back page. Ran on April 9</a:t>
            </a:r>
            <a:r>
              <a:rPr lang="en-US" altLang="en-US" baseline="30000" smtClean="0"/>
              <a:t>th</a:t>
            </a:r>
            <a:r>
              <a:rPr lang="en-US" altLang="en-US" smtClean="0"/>
              <a:t> 2015 to combat the AFDI’s Anti-Islamic ads run on Septa</a:t>
            </a:r>
          </a:p>
        </p:txBody>
      </p:sp>
      <p:pic>
        <p:nvPicPr>
          <p:cNvPr id="23555"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7125" y="0"/>
            <a:ext cx="4354513"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4"/>
          <p:cNvSpPr>
            <a:spLocks noGrp="1"/>
          </p:cNvSpPr>
          <p:nvPr>
            <p:ph type="title"/>
          </p:nvPr>
        </p:nvSpPr>
        <p:spPr/>
        <p:txBody>
          <a:bodyPr/>
          <a:lstStyle/>
          <a:p>
            <a:pPr eaLnBrk="1" hangingPunct="1"/>
            <a:r>
              <a:rPr lang="en-US" altLang="en-US" smtClean="0">
                <a:latin typeface="Helvetica" panose="020B0604020202020204" pitchFamily="34" charset="0"/>
              </a:rPr>
              <a:t>#DareToUnderstand</a:t>
            </a:r>
          </a:p>
        </p:txBody>
      </p:sp>
      <p:pic>
        <p:nvPicPr>
          <p:cNvPr id="2457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0750" y="1389063"/>
            <a:ext cx="7126288"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altLang="en-US" smtClean="0">
                <a:latin typeface="Helvetica" panose="020B0604020202020204" pitchFamily="34" charset="0"/>
              </a:rPr>
              <a:t>#DareToUnderstand</a:t>
            </a:r>
          </a:p>
        </p:txBody>
      </p:sp>
      <p:pic>
        <p:nvPicPr>
          <p:cNvPr id="2560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1314450"/>
            <a:ext cx="52959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altLang="en-US" smtClean="0">
                <a:latin typeface="Helvetica" panose="020B0604020202020204" pitchFamily="34" charset="0"/>
              </a:rPr>
              <a:t>#DareToUnderstand</a:t>
            </a:r>
          </a:p>
        </p:txBody>
      </p:sp>
      <p:pic>
        <p:nvPicPr>
          <p:cNvPr id="2662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0100" y="1358900"/>
            <a:ext cx="51943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altLang="en-US" smtClean="0">
                <a:latin typeface="Helvetica" panose="020B0604020202020204" pitchFamily="34" charset="0"/>
              </a:rPr>
              <a:t>#DareToUnderstand</a:t>
            </a:r>
          </a:p>
        </p:txBody>
      </p:sp>
      <p:pic>
        <p:nvPicPr>
          <p:cNvPr id="2765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320800"/>
            <a:ext cx="40894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altLang="en-US" smtClean="0">
                <a:latin typeface="Helvetica" panose="020B0604020202020204" pitchFamily="34" charset="0"/>
              </a:rPr>
              <a:t>#DareToUnderstand</a:t>
            </a:r>
          </a:p>
        </p:txBody>
      </p:sp>
      <p:pic>
        <p:nvPicPr>
          <p:cNvPr id="2867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08200" y="1225550"/>
            <a:ext cx="5219700"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altLang="en-US" smtClean="0">
                <a:latin typeface="Helvetica" panose="020B0604020202020204" pitchFamily="34" charset="0"/>
              </a:rPr>
              <a:t>#DareToUnderstand</a:t>
            </a:r>
          </a:p>
        </p:txBody>
      </p:sp>
      <p:pic>
        <p:nvPicPr>
          <p:cNvPr id="2969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5413" y="1250950"/>
            <a:ext cx="3736975"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altLang="en-US" smtClean="0">
                <a:latin typeface="Helvetica" panose="020B0604020202020204" pitchFamily="34" charset="0"/>
              </a:rPr>
              <a:t>#DareToUnderstand</a:t>
            </a:r>
          </a:p>
        </p:txBody>
      </p:sp>
      <p:pic>
        <p:nvPicPr>
          <p:cNvPr id="3072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19250"/>
            <a:ext cx="66802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p:cNvPicPr>
          <p:nvPr/>
        </p:nvPicPr>
        <p:blipFill>
          <a:blip r:embed="rId2">
            <a:extLst>
              <a:ext uri="{28A0092B-C50C-407E-A947-70E740481C1C}">
                <a14:useLocalDpi xmlns:a14="http://schemas.microsoft.com/office/drawing/2010/main" val="0"/>
              </a:ext>
            </a:extLst>
          </a:blip>
          <a:srcRect b="7637"/>
          <a:stretch>
            <a:fillRect/>
          </a:stretch>
        </p:blipFill>
        <p:spPr bwMode="auto">
          <a:xfrm>
            <a:off x="342900" y="815975"/>
            <a:ext cx="8483600" cy="53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5084763"/>
            <a:ext cx="5486400" cy="566737"/>
          </a:xfrm>
        </p:spPr>
        <p:txBody>
          <a:bodyPr rtlCol="0">
            <a:normAutofit/>
          </a:bodyPr>
          <a:lstStyle/>
          <a:p>
            <a:pPr eaLnBrk="1" fontAlgn="auto" hangingPunct="1">
              <a:spcAft>
                <a:spcPts val="0"/>
              </a:spcAft>
              <a:defRPr/>
            </a:pPr>
            <a:r>
              <a:rPr lang="en-US" dirty="0" smtClean="0">
                <a:latin typeface="Helvetica"/>
                <a:ea typeface="+mj-ea"/>
                <a:cs typeface="Helvetica"/>
              </a:rPr>
              <a:t>American Freedom Defense Initiative (AFDI)</a:t>
            </a:r>
            <a:endParaRPr lang="en-US" dirty="0">
              <a:latin typeface="Helvetica"/>
              <a:ea typeface="+mj-ea"/>
              <a:cs typeface="Helvetica"/>
            </a:endParaRPr>
          </a:p>
        </p:txBody>
      </p:sp>
      <p:sp>
        <p:nvSpPr>
          <p:cNvPr id="5123" name="Picture Placeholder 2"/>
          <p:cNvSpPr>
            <a:spLocks noGrp="1" noTextEdit="1"/>
          </p:cNvSpPr>
          <p:nvPr>
            <p:ph type="pic" idx="1"/>
          </p:nvPr>
        </p:nvSpPr>
        <p:spPr/>
      </p:sp>
      <p:sp>
        <p:nvSpPr>
          <p:cNvPr id="5124" name="Text Placeholder 3"/>
          <p:cNvSpPr>
            <a:spLocks noGrp="1"/>
          </p:cNvSpPr>
          <p:nvPr>
            <p:ph type="body" sz="half" idx="2"/>
          </p:nvPr>
        </p:nvSpPr>
        <p:spPr>
          <a:xfrm>
            <a:off x="1792288" y="5770563"/>
            <a:ext cx="5486400" cy="803275"/>
          </a:xfrm>
        </p:spPr>
        <p:txBody>
          <a:bodyPr/>
          <a:lstStyle/>
          <a:p>
            <a:r>
              <a:rPr lang="en-US" altLang="en-US" smtClean="0"/>
              <a:t>Sponsors of the anti-Islamic ad campaign in cities across the United States and Canada. The AFDI is listed as a hate group by the Southern Poverty Center.</a:t>
            </a:r>
            <a:r>
              <a:rPr lang="en-US" altLang="en-US" baseline="30000" smtClean="0"/>
              <a:t> 1</a:t>
            </a:r>
            <a:endParaRPr lang="en-US" altLang="en-US" smtClean="0"/>
          </a:p>
        </p:txBody>
      </p:sp>
      <p:pic>
        <p:nvPicPr>
          <p:cNvPr id="512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2338" y="279400"/>
            <a:ext cx="4781550"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
            <a:ext cx="9024938"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p:cNvPicPr>
            <a:picLocks noChangeAspect="1"/>
          </p:cNvPicPr>
          <p:nvPr/>
        </p:nvPicPr>
        <p:blipFill>
          <a:blip r:embed="rId2">
            <a:extLst>
              <a:ext uri="{28A0092B-C50C-407E-A947-70E740481C1C}">
                <a14:useLocalDpi xmlns:a14="http://schemas.microsoft.com/office/drawing/2010/main" val="0"/>
              </a:ext>
            </a:extLst>
          </a:blip>
          <a:srcRect b="7201"/>
          <a:stretch>
            <a:fillRect/>
          </a:stretch>
        </p:blipFill>
        <p:spPr bwMode="auto">
          <a:xfrm>
            <a:off x="1346200" y="398463"/>
            <a:ext cx="6688138"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p:cNvPicPr>
            <a:picLocks noChangeAspect="1"/>
          </p:cNvPicPr>
          <p:nvPr/>
        </p:nvPicPr>
        <p:blipFill>
          <a:blip r:embed="rId2">
            <a:extLst>
              <a:ext uri="{28A0092B-C50C-407E-A947-70E740481C1C}">
                <a14:useLocalDpi xmlns:a14="http://schemas.microsoft.com/office/drawing/2010/main" val="0"/>
              </a:ext>
            </a:extLst>
          </a:blip>
          <a:srcRect b="5820"/>
          <a:stretch>
            <a:fillRect/>
          </a:stretch>
        </p:blipFill>
        <p:spPr bwMode="auto">
          <a:xfrm>
            <a:off x="436563" y="785813"/>
            <a:ext cx="8283575"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2263" y="322263"/>
            <a:ext cx="6402387" cy="640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ctrTitle"/>
          </p:nvPr>
        </p:nvSpPr>
        <p:spPr>
          <a:xfrm>
            <a:off x="685800" y="0"/>
            <a:ext cx="7772400" cy="6769100"/>
          </a:xfrm>
        </p:spPr>
        <p:txBody>
          <a:bodyPr/>
          <a:lstStyle/>
          <a:p>
            <a:pPr eaLnBrk="1" hangingPunct="1"/>
            <a:r>
              <a:rPr lang="en-US" altLang="en-US" sz="13000" smtClean="0">
                <a:latin typeface="Helvetica" panose="020B0604020202020204" pitchFamily="34" charset="0"/>
              </a:rPr>
              <a:t>How will </a:t>
            </a:r>
            <a:r>
              <a:rPr lang="en-US" altLang="en-US" sz="13000" i="1" smtClean="0">
                <a:latin typeface="Helvetica" panose="020B0604020202020204" pitchFamily="34" charset="0"/>
              </a:rPr>
              <a:t>you</a:t>
            </a:r>
            <a:r>
              <a:rPr lang="en-US" altLang="en-US" sz="13000" smtClean="0">
                <a:latin typeface="Helvetica" panose="020B0604020202020204" pitchFamily="34" charset="0"/>
              </a:rPr>
              <a:t> respond?</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54100"/>
            <a:ext cx="91440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References</a:t>
            </a:r>
          </a:p>
        </p:txBody>
      </p:sp>
      <p:sp>
        <p:nvSpPr>
          <p:cNvPr id="39939" name="Content Placeholder 4"/>
          <p:cNvSpPr>
            <a:spLocks noGrp="1"/>
          </p:cNvSpPr>
          <p:nvPr>
            <p:ph idx="1"/>
          </p:nvPr>
        </p:nvSpPr>
        <p:spPr>
          <a:xfrm>
            <a:off x="3575050" y="2408238"/>
            <a:ext cx="5111750" cy="3717925"/>
          </a:xfrm>
        </p:spPr>
        <p:txBody>
          <a:bodyPr/>
          <a:lstStyle/>
          <a:p>
            <a:pPr marL="0" indent="0">
              <a:buFont typeface="Arial" panose="020B0604020202020204" pitchFamily="34" charset="0"/>
              <a:buNone/>
            </a:pPr>
            <a:r>
              <a:rPr lang="en-US" altLang="en-US" sz="1600" baseline="30000" smtClean="0">
                <a:latin typeface="Helvetica" panose="020B0604020202020204" pitchFamily="34" charset="0"/>
              </a:rPr>
              <a:t>1</a:t>
            </a:r>
            <a:r>
              <a:rPr lang="en-US" altLang="en-US" sz="1600" smtClean="0">
                <a:latin typeface="Helvetica" panose="020B0604020202020204" pitchFamily="34" charset="0"/>
              </a:rPr>
              <a:t>Southern Poverty Law Center. “Hate Map.” </a:t>
            </a:r>
            <a:r>
              <a:rPr lang="en-US" altLang="en-US" sz="1600" i="1" smtClean="0">
                <a:latin typeface="Helvetica" panose="020B0604020202020204" pitchFamily="34" charset="0"/>
              </a:rPr>
              <a:t>Southern Poverty Law Center</a:t>
            </a:r>
            <a:r>
              <a:rPr lang="en-US" altLang="en-US" sz="1600" smtClean="0">
                <a:latin typeface="Helvetica" panose="020B0604020202020204" pitchFamily="34" charset="0"/>
              </a:rPr>
              <a:t>. Southern Poverty Law Center, n.d. Web. 15 Apr 2015</a:t>
            </a:r>
            <a:endParaRPr lang="en-US" altLang="en-US" sz="1600" baseline="30000" smtClean="0">
              <a:latin typeface="Helvetica" panose="020B0604020202020204" pitchFamily="34" charset="0"/>
            </a:endParaRPr>
          </a:p>
          <a:p>
            <a:pPr marL="0" indent="0">
              <a:buFont typeface="Arial" panose="020B0604020202020204" pitchFamily="34" charset="0"/>
              <a:buNone/>
            </a:pPr>
            <a:r>
              <a:rPr lang="en-US" altLang="en-US" sz="1600" baseline="30000" smtClean="0">
                <a:latin typeface="Helvetica" panose="020B0604020202020204" pitchFamily="34" charset="0"/>
              </a:rPr>
              <a:t>2</a:t>
            </a:r>
            <a:r>
              <a:rPr lang="en-US" altLang="en-US" sz="1600" smtClean="0">
                <a:latin typeface="Helvetica" panose="020B0604020202020204" pitchFamily="34" charset="0"/>
              </a:rPr>
              <a:t>Geller, Pamela. "Pamela Geller." Pamela Geller. American Freedom Defense Initiative, n.d. Web. 15 Apr. 2015.</a:t>
            </a:r>
          </a:p>
        </p:txBody>
      </p:sp>
      <p:sp>
        <p:nvSpPr>
          <p:cNvPr id="39940" name="Text Placeholder 5"/>
          <p:cNvSpPr>
            <a:spLocks noGrp="1"/>
          </p:cNvSpPr>
          <p:nvPr>
            <p:ph type="body" sz="half" idx="2"/>
          </p:nvPr>
        </p:nvSpPr>
        <p:spPr/>
        <p:txBody>
          <a:bodyPr/>
          <a:lstStyle/>
          <a:p>
            <a:endParaRPr lang="en-US" altLang="en-US" smtClean="0"/>
          </a:p>
        </p:txBody>
      </p:sp>
      <p:pic>
        <p:nvPicPr>
          <p:cNvPr id="39941"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 y="4814888"/>
            <a:ext cx="8458200" cy="7239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Oval 7"/>
          <p:cNvSpPr>
            <a:spLocks noChangeArrowheads="1"/>
          </p:cNvSpPr>
          <p:nvPr/>
        </p:nvSpPr>
        <p:spPr bwMode="auto">
          <a:xfrm>
            <a:off x="2921000" y="4330700"/>
            <a:ext cx="2540000" cy="896938"/>
          </a:xfrm>
          <a:prstGeom prst="ellipse">
            <a:avLst/>
          </a:prstGeom>
          <a:solidFill>
            <a:schemeClr val="bg1"/>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a typeface="+mn-ea"/>
            </a:endParaRPr>
          </a:p>
        </p:txBody>
      </p:sp>
      <p:sp>
        <p:nvSpPr>
          <p:cNvPr id="9" name="Oval 8"/>
          <p:cNvSpPr>
            <a:spLocks noChangeArrowheads="1"/>
          </p:cNvSpPr>
          <p:nvPr/>
        </p:nvSpPr>
        <p:spPr bwMode="auto">
          <a:xfrm>
            <a:off x="5257800" y="4330700"/>
            <a:ext cx="952500" cy="765175"/>
          </a:xfrm>
          <a:prstGeom prst="ellipse">
            <a:avLst/>
          </a:prstGeom>
          <a:solidFill>
            <a:schemeClr val="bg1"/>
          </a:solidFill>
          <a:ln w="9525">
            <a:solidFill>
              <a:schemeClr val="bg1"/>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p:cNvSpPr>
            <a:spLocks noGrp="1"/>
          </p:cNvSpPr>
          <p:nvPr>
            <p:ph type="title"/>
          </p:nvPr>
        </p:nvSpPr>
        <p:spPr>
          <a:xfrm>
            <a:off x="1792288" y="4943475"/>
            <a:ext cx="5486400" cy="566738"/>
          </a:xfrm>
        </p:spPr>
        <p:txBody>
          <a:bodyPr/>
          <a:lstStyle/>
          <a:p>
            <a:pPr eaLnBrk="1" hangingPunct="1"/>
            <a:r>
              <a:rPr lang="en-US" altLang="en-US" smtClean="0">
                <a:latin typeface="Helvetica" panose="020B0604020202020204" pitchFamily="34" charset="0"/>
              </a:rPr>
              <a:t>Pamela Gellar, Executive Director, American Freedom Defense Initiative</a:t>
            </a:r>
          </a:p>
        </p:txBody>
      </p:sp>
      <p:pic>
        <p:nvPicPr>
          <p:cNvPr id="6147" name="Picture 6"/>
          <p:cNvPicPr>
            <a:picLocks noGrp="1" noChangeAspect="1"/>
          </p:cNvPicPr>
          <p:nvPr>
            <p:ph type="pic" idx="1"/>
          </p:nvPr>
        </p:nvPicPr>
        <p:blipFill>
          <a:blip r:embed="rId2">
            <a:extLst>
              <a:ext uri="{28A0092B-C50C-407E-A947-70E740481C1C}">
                <a14:useLocalDpi xmlns:a14="http://schemas.microsoft.com/office/drawing/2010/main" val="0"/>
              </a:ext>
            </a:extLst>
          </a:blip>
          <a:srcRect l="5499" r="5499"/>
          <a:stretch>
            <a:fillRect/>
          </a:stretch>
        </p:blipFill>
        <p:spPr>
          <a:noFill/>
        </p:spPr>
      </p:pic>
      <p:sp>
        <p:nvSpPr>
          <p:cNvPr id="6148" name="Text Placeholder 5"/>
          <p:cNvSpPr>
            <a:spLocks noGrp="1"/>
          </p:cNvSpPr>
          <p:nvPr>
            <p:ph type="body" sz="half" idx="2"/>
          </p:nvPr>
        </p:nvSpPr>
        <p:spPr>
          <a:xfrm>
            <a:off x="220663" y="5499100"/>
            <a:ext cx="8629650" cy="804863"/>
          </a:xfrm>
        </p:spPr>
        <p:txBody>
          <a:bodyPr/>
          <a:lstStyle/>
          <a:p>
            <a:pPr eaLnBrk="1" hangingPunct="1"/>
            <a:r>
              <a:rPr lang="en-US" altLang="en-US" smtClean="0">
                <a:latin typeface="Helvetica" panose="020B0604020202020204" pitchFamily="34" charset="0"/>
              </a:rPr>
              <a:t>“AFDI acts against the treason being committed by national, state and local government officials, the mainstream media, and others in their capitulation to the global jihad and Islamic supremacism, the ever-encroaching and unconstitutional power of the federal government, and the rapidly moving attempts to impose socialism and Marxism upon the American People” – Biography of Pamela Gellar on AFDI website</a:t>
            </a:r>
            <a:r>
              <a:rPr lang="en-US" altLang="en-US" baseline="30000" smtClean="0">
                <a:latin typeface="Helvetica" panose="020B0604020202020204" pitchFamily="34" charset="0"/>
              </a:rPr>
              <a:t>2</a:t>
            </a:r>
            <a:endParaRPr lang="en-US" altLang="en-US" smtClean="0">
              <a:latin typeface="Helvetica" panose="020B0604020202020204" pitchFamily="34" charset="0"/>
            </a:endParaRPr>
          </a:p>
        </p:txBody>
      </p:sp>
      <p:sp>
        <p:nvSpPr>
          <p:cNvPr id="6149" name="TextBox 6"/>
          <p:cNvSpPr txBox="1">
            <a:spLocks noChangeArrowheads="1"/>
          </p:cNvSpPr>
          <p:nvPr/>
        </p:nvSpPr>
        <p:spPr bwMode="auto">
          <a:xfrm>
            <a:off x="220663" y="6569075"/>
            <a:ext cx="86296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000">
                <a:latin typeface="Helvetica" panose="020B0604020202020204" pitchFamily="34" charset="0"/>
              </a:rPr>
              <a:t>Image from http://freedomdefense.typepad.com/fdi/2015/03/winning-in-philly-suing-in-nyc-and-running-in-dc.html#more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latin typeface="Helvetica"/>
                <a:ea typeface="+mj-ea"/>
                <a:cs typeface="Helvetica"/>
              </a:rPr>
              <a:t>ADFI Ads in Other Cities: </a:t>
            </a:r>
            <a:br>
              <a:rPr lang="en-US" dirty="0" smtClean="0">
                <a:latin typeface="Helvetica"/>
                <a:ea typeface="+mj-ea"/>
                <a:cs typeface="Helvetica"/>
              </a:rPr>
            </a:br>
            <a:r>
              <a:rPr lang="en-US" dirty="0" smtClean="0">
                <a:latin typeface="Helvetica"/>
                <a:ea typeface="+mj-ea"/>
                <a:cs typeface="Helvetica"/>
              </a:rPr>
              <a:t>New York City</a:t>
            </a:r>
            <a:endParaRPr lang="en-US" dirty="0">
              <a:latin typeface="Helvetica"/>
              <a:ea typeface="+mj-ea"/>
              <a:cs typeface="Helvetica"/>
            </a:endParaRPr>
          </a:p>
        </p:txBody>
      </p:sp>
      <p:pic>
        <p:nvPicPr>
          <p:cNvPr id="7171"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l="17137" t="31001" r="27237" b="25682"/>
          <a:stretch>
            <a:fillRect/>
          </a:stretch>
        </p:blipFill>
        <p:spPr>
          <a:xfrm>
            <a:off x="692150" y="1957388"/>
            <a:ext cx="7759700" cy="3990975"/>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latin typeface="Helvetica"/>
                <a:ea typeface="+mj-ea"/>
                <a:cs typeface="Helvetica"/>
              </a:rPr>
              <a:t>AFDI Ads in Other Cities: Washington, DC</a:t>
            </a:r>
            <a:endParaRPr lang="en-US" dirty="0">
              <a:latin typeface="Helvetica"/>
              <a:ea typeface="+mj-ea"/>
              <a:cs typeface="Helvetica"/>
            </a:endParaRPr>
          </a:p>
        </p:txBody>
      </p:sp>
      <p:pic>
        <p:nvPicPr>
          <p:cNvPr id="8195"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rcRect t="8646" b="8646"/>
          <a:stretch>
            <a:fillRect/>
          </a:stretch>
        </p:blip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latin typeface="Helvetica"/>
                <a:ea typeface="+mj-ea"/>
                <a:cs typeface="Helvetica"/>
              </a:rPr>
              <a:t>AFDI Ads in Other Cities: </a:t>
            </a:r>
            <a:br>
              <a:rPr lang="en-US" dirty="0" smtClean="0">
                <a:latin typeface="Helvetica"/>
                <a:ea typeface="+mj-ea"/>
                <a:cs typeface="Helvetica"/>
              </a:rPr>
            </a:br>
            <a:r>
              <a:rPr lang="en-US" dirty="0" smtClean="0">
                <a:latin typeface="Helvetica"/>
                <a:ea typeface="+mj-ea"/>
                <a:cs typeface="Helvetica"/>
              </a:rPr>
              <a:t>San Francisco</a:t>
            </a:r>
            <a:endParaRPr lang="en-US" dirty="0">
              <a:latin typeface="Helvetica"/>
              <a:ea typeface="+mj-ea"/>
              <a:cs typeface="Helvetica"/>
            </a:endParaRPr>
          </a:p>
        </p:txBody>
      </p:sp>
      <p:pic>
        <p:nvPicPr>
          <p:cNvPr id="921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rcRect t="8493" b="8493"/>
          <a:stretch>
            <a:fillRect/>
          </a:stretch>
        </p:blip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latin typeface="Helvetica"/>
                <a:ea typeface="+mj-ea"/>
                <a:cs typeface="Helvetica"/>
              </a:rPr>
              <a:t>AFDI Ads in Other Cities: </a:t>
            </a:r>
            <a:br>
              <a:rPr lang="en-US" dirty="0" smtClean="0">
                <a:latin typeface="Helvetica"/>
                <a:ea typeface="+mj-ea"/>
                <a:cs typeface="Helvetica"/>
              </a:rPr>
            </a:br>
            <a:r>
              <a:rPr lang="en-US" dirty="0" smtClean="0">
                <a:latin typeface="Helvetica"/>
                <a:ea typeface="+mj-ea"/>
                <a:cs typeface="Helvetica"/>
              </a:rPr>
              <a:t>Chicago</a:t>
            </a:r>
            <a:endParaRPr lang="en-US" dirty="0">
              <a:latin typeface="Helvetica"/>
              <a:ea typeface="+mj-ea"/>
              <a:cs typeface="Helvetica"/>
            </a:endParaRPr>
          </a:p>
        </p:txBody>
      </p:sp>
      <p:pic>
        <p:nvPicPr>
          <p:cNvPr id="10243"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t="10951" b="10951"/>
          <a:stretch>
            <a:fillRect/>
          </a:stretch>
        </p:blip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latin typeface="Helvetica"/>
                <a:ea typeface="+mj-ea"/>
                <a:cs typeface="Helvetica"/>
              </a:rPr>
              <a:t>AFDI Ads in Other Cities: </a:t>
            </a:r>
            <a:br>
              <a:rPr lang="en-US" dirty="0" smtClean="0">
                <a:latin typeface="Helvetica"/>
                <a:ea typeface="+mj-ea"/>
                <a:cs typeface="Helvetica"/>
              </a:rPr>
            </a:br>
            <a:r>
              <a:rPr lang="en-US" dirty="0" smtClean="0">
                <a:latin typeface="Helvetica"/>
                <a:ea typeface="+mj-ea"/>
                <a:cs typeface="Helvetica"/>
              </a:rPr>
              <a:t>Westchester, NY</a:t>
            </a:r>
            <a:endParaRPr lang="en-US" dirty="0">
              <a:latin typeface="Helvetica"/>
              <a:ea typeface="+mj-ea"/>
              <a:cs typeface="Helvetica"/>
            </a:endParaRPr>
          </a:p>
        </p:txBody>
      </p:sp>
      <p:pic>
        <p:nvPicPr>
          <p:cNvPr id="11267"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36700" y="1600200"/>
            <a:ext cx="6070600" cy="4525963"/>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Black Tie.thmx</Template>
  <TotalTime>1013</TotalTime>
  <Words>341</Words>
  <Application>Microsoft Office PowerPoint</Application>
  <PresentationFormat>On-screen Show (4:3)</PresentationFormat>
  <Paragraphs>46</Paragraphs>
  <Slides>36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Calibri</vt:lpstr>
      <vt:lpstr>MS PGothic</vt:lpstr>
      <vt:lpstr>Arial</vt:lpstr>
      <vt:lpstr>Helvetica</vt:lpstr>
      <vt:lpstr>Wingdings</vt:lpstr>
      <vt:lpstr>Black</vt:lpstr>
      <vt:lpstr>PowerPoint Presentation</vt:lpstr>
      <vt:lpstr>AFDI Ad on SEPTA</vt:lpstr>
      <vt:lpstr>American Freedom Defense Initiative (AFDI)</vt:lpstr>
      <vt:lpstr>Pamela Gellar, Executive Director, American Freedom Defense Initiative</vt:lpstr>
      <vt:lpstr>ADFI Ads in Other Cities:  New York City</vt:lpstr>
      <vt:lpstr>AFDI Ads in Other Cities: Washington, DC</vt:lpstr>
      <vt:lpstr>AFDI Ads in Other Cities:  San Francisco</vt:lpstr>
      <vt:lpstr>AFDI Ads in Other Cities:  Chicago</vt:lpstr>
      <vt:lpstr>AFDI Ads in Other Cities:  Westchester, NY</vt:lpstr>
      <vt:lpstr>AFDI Ads in Other Cities: Edmonton (Canada)</vt:lpstr>
      <vt:lpstr>TIME OUT: Take a closer look</vt:lpstr>
      <vt:lpstr>Transportation Authority Disclaimer: San Francisco</vt:lpstr>
      <vt:lpstr>Transportation Authority Disclaimer: New York City</vt:lpstr>
      <vt:lpstr>Counter Ad:  New York City</vt:lpstr>
      <vt:lpstr>Unauthorized, Anonymous Activism: Countrywide</vt:lpstr>
      <vt:lpstr>Social Media Campaign: Chicago</vt:lpstr>
      <vt:lpstr>Counter Campaign:  New York</vt:lpstr>
      <vt:lpstr>Hashtag Campaign:  San Francisco</vt:lpstr>
      <vt:lpstr>Hashtag Campaign:  Washington DC</vt:lpstr>
      <vt:lpstr>Response from the Interfaith Center of Greater Philadelphia</vt:lpstr>
      <vt:lpstr>PowerPoint Presentation</vt:lpstr>
      <vt:lpstr>#DareToUnderstand</vt:lpstr>
      <vt:lpstr>#DareToUnderstand</vt:lpstr>
      <vt:lpstr>#DareToUnderstand</vt:lpstr>
      <vt:lpstr>#DareToUnderstand</vt:lpstr>
      <vt:lpstr>#DareToUnderstand</vt:lpstr>
      <vt:lpstr>#DareToUnderstand</vt:lpstr>
      <vt:lpstr>#DareToUnderstand</vt:lpstr>
      <vt:lpstr>PowerPoint Presentation</vt:lpstr>
      <vt:lpstr>PowerPoint Presentation</vt:lpstr>
      <vt:lpstr>PowerPoint Presentation</vt:lpstr>
      <vt:lpstr>PowerPoint Presentation</vt:lpstr>
      <vt:lpstr>PowerPoint Presentation</vt:lpstr>
      <vt:lpstr>How will you respond?</vt:lpstr>
      <vt:lpstr>PowerPoint Presentation</vt:lpstr>
      <vt:lpstr>References</vt:lpstr>
    </vt:vector>
  </TitlesOfParts>
  <Company>University of Pennsylvania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Antonia Diener</dc:creator>
  <cp:lastModifiedBy>Interfaith Center</cp:lastModifiedBy>
  <cp:revision>22</cp:revision>
  <dcterms:created xsi:type="dcterms:W3CDTF">2015-04-08T14:19:49Z</dcterms:created>
  <dcterms:modified xsi:type="dcterms:W3CDTF">2015-04-16T17:57:31Z</dcterms:modified>
</cp:coreProperties>
</file>